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725" autoAdjust="0"/>
  </p:normalViewPr>
  <p:slideViewPr>
    <p:cSldViewPr>
      <p:cViewPr>
        <p:scale>
          <a:sx n="80" d="100"/>
          <a:sy n="80" d="100"/>
        </p:scale>
        <p:origin x="736" y="-5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5/9/18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png"/><Relationship Id="rId18" Type="http://schemas.openxmlformats.org/officeDocument/2006/relationships/image" Target="../media/image15.tiff"/><Relationship Id="rId3" Type="http://schemas.openxmlformats.org/officeDocument/2006/relationships/image" Target="../media/image1.jpg"/><Relationship Id="rId21" Type="http://schemas.openxmlformats.org/officeDocument/2006/relationships/image" Target="../media/image18.emf"/><Relationship Id="rId7" Type="http://schemas.openxmlformats.org/officeDocument/2006/relationships/image" Target="../media/image5.JPG"/><Relationship Id="rId12" Type="http://schemas.openxmlformats.org/officeDocument/2006/relationships/image" Target="../media/image9.jp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8.jpg"/><Relationship Id="rId24"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jpg"/><Relationship Id="rId19" Type="http://schemas.openxmlformats.org/officeDocument/2006/relationships/image" Target="../media/image16.jpeg"/><Relationship Id="rId4" Type="http://schemas.openxmlformats.org/officeDocument/2006/relationships/image" Target="../media/image2.JPG"/><Relationship Id="rId9" Type="http://schemas.microsoft.com/office/2007/relationships/hdphoto" Target="../media/hdphoto1.wdp"/><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Heavy Photon Search</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0501053"/>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96850" y="14998700"/>
            <a:ext cx="13970450" cy="5257798"/>
            <a:chOff x="273050" y="4880132"/>
            <a:chExt cx="9317958" cy="3805884"/>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2"/>
              <a:ext cx="9317958" cy="47635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409416"/>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83935"/>
            <a:chOff x="273050" y="4880131"/>
            <a:chExt cx="9317958" cy="17095655"/>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HPS In Action</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634968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70175" y="42245280"/>
            <a:ext cx="5136261"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SVT being installed in Hall B at Jefferson Lab</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0999" y="20485100"/>
            <a:ext cx="25217535" cy="10945483"/>
            <a:chOff x="273049" y="4880131"/>
            <a:chExt cx="32183101"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18310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the HPS detectors</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49" y="5626100"/>
              <a:ext cx="32183101"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495250" y="20485100"/>
            <a:ext cx="4688539" cy="10945483"/>
            <a:chOff x="-11228" y="4880131"/>
            <a:chExt cx="9602236" cy="10962695"/>
          </a:xfrm>
        </p:grpSpPr>
        <p:sp>
          <p:nvSpPr>
            <p:cNvPr id="95" name="Freeform 3">
              <a:extLst>
                <a:ext uri="{FF2B5EF4-FFF2-40B4-BE49-F238E27FC236}">
                  <a16:creationId xmlns:a16="http://schemas.microsoft.com/office/drawing/2014/main" id="{3948DED3-E622-084A-B836-EB5755AC8277}"/>
                </a:ext>
              </a:extLst>
            </p:cNvPr>
            <p:cNvSpPr/>
            <p:nvPr/>
          </p:nvSpPr>
          <p:spPr>
            <a:xfrm>
              <a:off x="-11228" y="4880131"/>
              <a:ext cx="9602236"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11228" y="5626099"/>
              <a:ext cx="9602236"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70790" y="5168900"/>
            <a:ext cx="13402806" cy="4893647"/>
          </a:xfrm>
          <a:prstGeom prst="rect">
            <a:avLst/>
          </a:prstGeom>
          <a:noFill/>
        </p:spPr>
        <p:txBody>
          <a:bodyPr wrap="square" rtlCol="0">
            <a:spAutoFit/>
          </a:bodyPr>
          <a:lstStyle/>
          <a:p>
            <a:r>
              <a:rPr lang="en-US" sz="2400" dirty="0">
                <a:latin typeface="Avenir Roman" panose="02000503020000020003" pitchFamily="2" charset="0"/>
              </a:rPr>
              <a:t>The Heavy Photon Search detector is composed of a Silicon Vertex Tracker (SVT) and Electro-magnetic Calorimeter (ECAL) to determine:</a:t>
            </a:r>
          </a:p>
          <a:p>
            <a:endParaRPr lang="en-US" sz="2400" dirty="0">
              <a:latin typeface="Avenir Roman" panose="02000503020000020003" pitchFamily="2" charset="0"/>
            </a:endParaRPr>
          </a:p>
          <a:p>
            <a:r>
              <a:rPr lang="en-US" sz="2400" b="1" dirty="0">
                <a:latin typeface="Avenir Roman" panose="02000503020000020003" pitchFamily="2" charset="0"/>
              </a:rPr>
              <a:t>1. Where the particles are generated</a:t>
            </a:r>
          </a:p>
          <a:p>
            <a:r>
              <a:rPr lang="en-US" sz="2400" b="1" dirty="0">
                <a:latin typeface="Avenir Roman" panose="02000503020000020003" pitchFamily="2" charset="0"/>
              </a:rPr>
              <a:t>2. The energy and directions of the particles</a:t>
            </a:r>
          </a:p>
          <a:p>
            <a:endParaRPr lang="en-US" sz="2400" dirty="0">
              <a:latin typeface="Avenir Roman" panose="02000503020000020003" pitchFamily="2" charset="0"/>
            </a:endParaRPr>
          </a:p>
          <a:p>
            <a:r>
              <a:rPr lang="en-US" sz="2400" dirty="0">
                <a:latin typeface="Avenir Roman" panose="02000503020000020003" pitchFamily="2" charset="0"/>
              </a:rPr>
              <a:t>When particles cross the detectors, they release a fraction of their energy. We call this process a “hit”. These hits are detected by 23040 charge sensitive Silicon strips in the SVT. Each element records the position of the cross and deposited energy.  After transversing the silicon layers, the particles then deposit almost all their remaining energy in a few of the calorimeter’s 442 crystals. </a:t>
            </a:r>
          </a:p>
          <a:p>
            <a:endParaRPr lang="en-US" sz="2400" dirty="0">
              <a:latin typeface="Avenir Roman" panose="02000503020000020003" pitchFamily="2" charset="0"/>
            </a:endParaRPr>
          </a:p>
          <a:p>
            <a:r>
              <a:rPr lang="en-US" sz="2400" dirty="0">
                <a:latin typeface="Avenir Roman" panose="02000503020000020003" pitchFamily="2" charset="0"/>
              </a:rPr>
              <a:t>Dedicated software used to process all the hit energies and positions and ”reconstruct” the properties of the particles like charge, momentum, directions and nuclear collision position.</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786975" y="21390310"/>
            <a:ext cx="4346103" cy="1024896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The Silicon Vertex Tracker is built to operate in high magnetic field, (about 4 times stronger than what can erase credit cards, damage peacemakers, </a:t>
            </a:r>
            <a:r>
              <a:rPr lang="en-US" sz="2000" dirty="0" err="1">
                <a:latin typeface="Avenir Roman" panose="02000503020000020003" pitchFamily="2" charset="0"/>
              </a:rPr>
              <a:t>etc</a:t>
            </a:r>
            <a:r>
              <a:rPr lang="en-US" sz="2000" dirty="0">
                <a:latin typeface="Avenir Roman" panose="02000503020000020003" pitchFamily="2" charset="0"/>
              </a:rPr>
              <a:t>).</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a:t>
            </a:r>
            <a:r>
              <a:rPr lang="en-US" sz="2000">
                <a:latin typeface="Avenir Roman" panose="02000503020000020003" pitchFamily="2" charset="0"/>
              </a:rPr>
              <a:t>SVT contains </a:t>
            </a:r>
            <a:r>
              <a:rPr lang="en-US" sz="2000" dirty="0">
                <a:latin typeface="Avenir Roman" panose="02000503020000020003" pitchFamily="2" charset="0"/>
              </a:rPr>
              <a:t>23040 strips, each connected to an electronic channel. The strips have a width smaller than the diameter of a human hair.</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SLAC electronics design is capable of reading the 23040 SVT channels 42 millions times / second, each with 6 time samples. All at the same time!</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whole sensitive area of the  tracker must be very light so it doesn’t slow down and scatter the particles. A full module, containing 1278 strips, weights less than one ounce.</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latin typeface="Avenir Roman" panose="02000503020000020003" pitchFamily="2" charset="0"/>
              </a:rPr>
              <a:t>Best in class</a:t>
            </a:r>
            <a:r>
              <a:rPr lang="en-US" sz="2000" dirty="0">
                <a:latin typeface="Avenir Roman" panose="02000503020000020003" pitchFamily="2" charset="0"/>
              </a:rPr>
              <a:t>: High radiation environments can severely degrade the performance and lifetime of silicon detectors.  This SVT is the first to be located so close (0.5 mm) to a high luminosity electron beam. </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388313" y="14354602"/>
            <a:ext cx="6461925"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SVT apparatus operates inside a vacuum chamber.</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6978650" y="14354602"/>
            <a:ext cx="6988886"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The 442 ECAL crystals used to measured the particle energy </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66218" y="30924500"/>
            <a:ext cx="6560032"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ECAL assembly in action and closeup of one crystal.</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6906738" y="30924500"/>
            <a:ext cx="18359911" cy="415498"/>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Brain surgery? No, SVT construction. The building and assembling of the detector took place in a special clean room with HEPA filtering of dust particles to protect the modules. </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14448" y="18923113"/>
            <a:ext cx="6253250" cy="1246495"/>
          </a:xfrm>
          <a:prstGeom prst="rect">
            <a:avLst/>
          </a:prstGeom>
          <a:noFill/>
          <a:ln>
            <a:solidFill>
              <a:schemeClr val="accent1">
                <a:shade val="50000"/>
              </a:schemeClr>
            </a:solidFill>
          </a:ln>
        </p:spPr>
        <p:txBody>
          <a:bodyPr wrap="square" tIns="91440" rtlCol="0">
            <a:spAutoFit/>
          </a:bodyPr>
          <a:lstStyle/>
          <a:p>
            <a:pPr algn="just"/>
            <a:r>
              <a:rPr lang="en-US" dirty="0">
                <a:solidFill>
                  <a:srgbClr val="000000"/>
                </a:solidFill>
                <a:latin typeface="Avenir Roman" panose="02000503020000020003" pitchFamily="2" charset="0"/>
              </a:rPr>
              <a:t>Vertex Hunt for Heavy Photons. We can predict exactly the shape and tail of each Heavy Photon mass hypothesis so when we measure the actual vertex of origin we can check if the reaction </a:t>
            </a:r>
            <a:r>
              <a:rPr lang="en-US">
                <a:solidFill>
                  <a:srgbClr val="000000"/>
                </a:solidFill>
                <a:latin typeface="Avenir Roman" panose="02000503020000020003" pitchFamily="2" charset="0"/>
              </a:rPr>
              <a:t>produced a </a:t>
            </a:r>
            <a:r>
              <a:rPr lang="en-US" dirty="0">
                <a:solidFill>
                  <a:srgbClr val="000000"/>
                </a:solidFill>
                <a:latin typeface="Avenir Roman" panose="02000503020000020003" pitchFamily="2" charset="0"/>
              </a:rPr>
              <a:t>heavy photon.</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73965" y="10345960"/>
            <a:ext cx="5291940" cy="4755148"/>
          </a:xfrm>
          <a:prstGeom prst="rect">
            <a:avLst/>
          </a:prstGeom>
          <a:noFill/>
          <a:ln>
            <a:solidFill>
              <a:schemeClr val="accent1">
                <a:shade val="50000"/>
              </a:schemeClr>
            </a:solidFill>
          </a:ln>
        </p:spPr>
        <p:txBody>
          <a:bodyPr wrap="square" tIns="91440" rtlCol="0">
            <a:spAutoFit/>
          </a:bodyPr>
          <a:lstStyle/>
          <a:p>
            <a:r>
              <a:rPr lang="en-US" sz="2000" dirty="0">
                <a:latin typeface="Avenir Roman" panose="02000503020000020003" pitchFamily="2" charset="0"/>
              </a:rPr>
              <a:t>A representation of a single collision recorded in May 2015. </a:t>
            </a:r>
          </a:p>
          <a:p>
            <a:endParaRPr lang="en-US" sz="2000" dirty="0">
              <a:latin typeface="Avenir Roman" panose="02000503020000020003" pitchFamily="2" charset="0"/>
            </a:endParaRPr>
          </a:p>
          <a:p>
            <a:r>
              <a:rPr lang="en-US" sz="2000" b="1" dirty="0">
                <a:latin typeface="Avenir Roman" panose="02000503020000020003" pitchFamily="2" charset="0"/>
              </a:rPr>
              <a:t>We collect about 18000 of these events every second.</a:t>
            </a:r>
          </a:p>
          <a:p>
            <a:endParaRPr lang="en-US" sz="2000" dirty="0">
              <a:latin typeface="Avenir Roman" panose="02000503020000020003" pitchFamily="2" charset="0"/>
            </a:endParaRPr>
          </a:p>
          <a:p>
            <a:r>
              <a:rPr lang="en-US" sz="2000" dirty="0">
                <a:latin typeface="Avenir Roman" panose="02000503020000020003" pitchFamily="2" charset="0"/>
              </a:rPr>
              <a:t>You can see the 2 particles hitting the 6 layers of the SVT and both halves of the ECAL. </a:t>
            </a:r>
          </a:p>
          <a:p>
            <a:endParaRPr lang="en-US" sz="2000" dirty="0">
              <a:latin typeface="Avenir Roman" panose="02000503020000020003" pitchFamily="2" charset="0"/>
            </a:endParaRPr>
          </a:p>
          <a:p>
            <a:r>
              <a:rPr lang="en-US" sz="2000" dirty="0">
                <a:latin typeface="Avenir Roman" panose="02000503020000020003" pitchFamily="2" charset="0"/>
              </a:rPr>
              <a:t>Left-bending tracks are positively charged particles, and right-bending tracks are negatively charged particles. In this event there is one electron (negatively charged) and one positiron (positively charged).</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9340850" y="15913098"/>
            <a:ext cx="4751297" cy="4170372"/>
          </a:xfrm>
          <a:prstGeom prst="rect">
            <a:avLst/>
          </a:prstGeom>
          <a:noFill/>
          <a:ln>
            <a:solidFill>
              <a:schemeClr val="accent1">
                <a:shade val="50000"/>
              </a:schemeClr>
            </a:solidFill>
          </a:ln>
        </p:spPr>
        <p:txBody>
          <a:bodyPr wrap="square" tIns="91440" rtlCol="0">
            <a:spAutoFit/>
          </a:bodyPr>
          <a:lstStyle/>
          <a:p>
            <a:r>
              <a:rPr lang="en-US" sz="2800" dirty="0">
                <a:solidFill>
                  <a:srgbClr val="000000"/>
                </a:solidFill>
                <a:latin typeface="Avenir Roman" panose="02000503020000020003" pitchFamily="2" charset="0"/>
              </a:rPr>
              <a:t>ECAL</a:t>
            </a:r>
          </a:p>
          <a:p>
            <a:endParaRPr lang="en-US" dirty="0">
              <a:solidFill>
                <a:srgbClr val="000000"/>
              </a:solidFill>
              <a:latin typeface="Avenir Roman" panose="02000503020000020003" pitchFamily="2" charset="0"/>
            </a:endParaRPr>
          </a:p>
          <a:p>
            <a:pPr marL="342900" indent="-342900">
              <a:buFont typeface="Arial" panose="020B0604020202020204" pitchFamily="34" charset="0"/>
              <a:buChar char="•"/>
            </a:pPr>
            <a:r>
              <a:rPr lang="en-US" dirty="0">
                <a:solidFill>
                  <a:srgbClr val="000000"/>
                </a:solidFill>
                <a:latin typeface="Avenir Roman" panose="02000503020000020003" pitchFamily="2" charset="0"/>
              </a:rPr>
              <a:t>442 16 mm x 16 mm x 16 cm Lead Tungstate (PbWO</a:t>
            </a:r>
            <a:r>
              <a:rPr lang="en-US" baseline="-25000" dirty="0">
                <a:solidFill>
                  <a:srgbClr val="000000"/>
                </a:solidFill>
                <a:latin typeface="Avenir Roman" panose="02000503020000020003" pitchFamily="2" charset="0"/>
              </a:rPr>
              <a:t>4</a:t>
            </a:r>
            <a:r>
              <a:rPr lang="en-US" dirty="0">
                <a:solidFill>
                  <a:srgbClr val="000000"/>
                </a:solidFill>
                <a:latin typeface="Avenir Roman" panose="02000503020000020003" pitchFamily="2" charset="0"/>
              </a:rPr>
              <a:t>) crystals </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Light collection and amplification by 10 mm x 10 mm avalanche photodiodes</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temperature controlled at 17±0.3 °C</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acceptance down to 15 mrad</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surrounding vacuum chamber to contain and avoid the “sheet of flame”</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Energy resolution ~ 4%</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Position resolution ~ 2 mm</a:t>
            </a:r>
          </a:p>
          <a:p>
            <a:pPr marL="342900" indent="-342900">
              <a:buFont typeface="Arial" panose="020B0604020202020204" pitchFamily="34" charset="0"/>
              <a:buChar char="•"/>
            </a:pPr>
            <a:r>
              <a:rPr lang="en-US" dirty="0">
                <a:solidFill>
                  <a:srgbClr val="000000"/>
                </a:solidFill>
                <a:latin typeface="Avenir Roman" panose="02000503020000020003" pitchFamily="2" charset="0"/>
              </a:rPr>
              <a:t>Time resolution  ~ 200 </a:t>
            </a:r>
            <a:r>
              <a:rPr lang="en-US" dirty="0" err="1">
                <a:solidFill>
                  <a:srgbClr val="000000"/>
                </a:solidFill>
                <a:latin typeface="Avenir Roman" panose="02000503020000020003" pitchFamily="2" charset="0"/>
              </a:rPr>
              <a:t>ps</a:t>
            </a:r>
            <a:endParaRPr lang="en-US" dirty="0">
              <a:solidFill>
                <a:srgbClr val="000000"/>
              </a:solidFill>
              <a:latin typeface="Avenir Roman" panose="02000503020000020003" pitchFamily="2" charset="0"/>
            </a:endParaRPr>
          </a:p>
          <a:p>
            <a:pPr marL="342900" indent="-342900">
              <a:buFont typeface="Arial" panose="020B0604020202020204" pitchFamily="34" charset="0"/>
              <a:buChar char="•"/>
            </a:pPr>
            <a:r>
              <a:rPr lang="en-US" dirty="0">
                <a:solidFill>
                  <a:srgbClr val="000000"/>
                </a:solidFill>
                <a:latin typeface="Avenir Roman" panose="02000503020000020003" pitchFamily="2" charset="0"/>
              </a:rPr>
              <a:t>Efficiency ~99%</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349250" y="15913098"/>
            <a:ext cx="8839200" cy="4170373"/>
          </a:xfrm>
          <a:prstGeom prst="rect">
            <a:avLst/>
          </a:prstGeom>
          <a:noFill/>
          <a:ln>
            <a:solidFill>
              <a:schemeClr val="accent1">
                <a:shade val="50000"/>
              </a:schemeClr>
            </a:solidFill>
          </a:ln>
        </p:spPr>
        <p:txBody>
          <a:bodyPr wrap="square" tIns="91440" rtlCol="0">
            <a:spAutoFit/>
          </a:bodyPr>
          <a:lstStyle/>
          <a:p>
            <a:r>
              <a:rPr lang="en-US" sz="2800" dirty="0">
                <a:latin typeface="Avenir Roman" panose="02000503020000020003" pitchFamily="2" charset="0"/>
              </a:rPr>
              <a:t>SVT</a:t>
            </a:r>
            <a:endParaRPr lang="en-US" dirty="0">
              <a:latin typeface="Avenir Roman" panose="02000503020000020003" pitchFamily="2" charset="0"/>
            </a:endParaRPr>
          </a:p>
          <a:p>
            <a:pPr marL="342900" indent="-342900">
              <a:buFont typeface="Arial" panose="020B0604020202020204" pitchFamily="34" charset="0"/>
              <a:buChar char="•"/>
            </a:pPr>
            <a:r>
              <a:rPr lang="en-US" dirty="0">
                <a:latin typeface="Avenir Roman" panose="02000503020000020003" pitchFamily="2" charset="0"/>
              </a:rPr>
              <a:t>high-rate environment &gt; 1 MHz / mm</a:t>
            </a:r>
            <a:r>
              <a:rPr lang="en-US" baseline="30000" dirty="0">
                <a:latin typeface="Avenir Roman" panose="02000503020000020003" pitchFamily="2" charset="0"/>
              </a:rPr>
              <a:t>2</a:t>
            </a:r>
          </a:p>
          <a:p>
            <a:pPr marL="342900" indent="-342900">
              <a:buFont typeface="Arial" panose="020B0604020202020204" pitchFamily="34" charset="0"/>
              <a:buChar char="•"/>
            </a:pPr>
            <a:r>
              <a:rPr lang="en-US" dirty="0">
                <a:latin typeface="Avenir Roman" panose="02000503020000020003" pitchFamily="2" charset="0"/>
              </a:rPr>
              <a:t>high-radiation environment</a:t>
            </a:r>
          </a:p>
          <a:p>
            <a:pPr lvl="1"/>
            <a:r>
              <a:rPr lang="en-US" dirty="0">
                <a:latin typeface="Avenir Roman" panose="02000503020000020003" pitchFamily="2" charset="0"/>
              </a:rPr>
              <a:t>&gt; 10</a:t>
            </a:r>
            <a:r>
              <a:rPr lang="en-US" baseline="30000" dirty="0">
                <a:latin typeface="Avenir Roman" panose="02000503020000020003" pitchFamily="2" charset="0"/>
              </a:rPr>
              <a:t>14</a:t>
            </a:r>
            <a:r>
              <a:rPr lang="en-US" dirty="0">
                <a:latin typeface="Avenir Roman" panose="02000503020000020003" pitchFamily="2" charset="0"/>
              </a:rPr>
              <a:t> 1-MeV neq./month</a:t>
            </a:r>
          </a:p>
          <a:p>
            <a:pPr marL="342900" indent="-342900">
              <a:buFont typeface="Arial" panose="020B0604020202020204" pitchFamily="34" charset="0"/>
              <a:buChar char="•"/>
            </a:pPr>
            <a:r>
              <a:rPr lang="en-US" dirty="0">
                <a:latin typeface="Avenir Roman" panose="02000503020000020003" pitchFamily="2" charset="0"/>
              </a:rPr>
              <a:t>operation within 2 Tesla magnetic field</a:t>
            </a:r>
          </a:p>
          <a:p>
            <a:pPr marL="342900" indent="-342900">
              <a:buFont typeface="Arial" panose="020B0604020202020204" pitchFamily="34" charset="0"/>
              <a:buChar char="•"/>
            </a:pPr>
            <a:r>
              <a:rPr lang="en-US" dirty="0">
                <a:latin typeface="Avenir Roman" panose="02000503020000020003" pitchFamily="2" charset="0"/>
              </a:rPr>
              <a:t>signal to noise ratio &gt; 20 </a:t>
            </a:r>
          </a:p>
          <a:p>
            <a:pPr marL="342900" indent="-342900">
              <a:buFont typeface="Arial" panose="020B0604020202020204" pitchFamily="34" charset="0"/>
              <a:buChar char="•"/>
            </a:pPr>
            <a:r>
              <a:rPr lang="en-US" dirty="0">
                <a:latin typeface="Avenir Roman" panose="02000503020000020003" pitchFamily="2" charset="0"/>
              </a:rPr>
              <a:t>acceptance down to 15 mrad</a:t>
            </a:r>
          </a:p>
          <a:p>
            <a:pPr marL="342900" indent="-342900">
              <a:buFont typeface="Arial" panose="020B0604020202020204" pitchFamily="34" charset="0"/>
              <a:buChar char="•"/>
            </a:pPr>
            <a:r>
              <a:rPr lang="en-US" dirty="0">
                <a:latin typeface="Avenir Roman" panose="02000503020000020003" pitchFamily="2" charset="0"/>
              </a:rPr>
              <a:t>300 um thick Silicon sensors</a:t>
            </a:r>
          </a:p>
          <a:p>
            <a:pPr marL="342900" indent="-342900">
              <a:buFont typeface="Arial" panose="020B0604020202020204" pitchFamily="34" charset="0"/>
              <a:buChar char="•"/>
            </a:pPr>
            <a:r>
              <a:rPr lang="en-US" dirty="0">
                <a:latin typeface="Avenir Roman" panose="02000503020000020003" pitchFamily="2" charset="0"/>
              </a:rPr>
              <a:t>23040 channels readout clock is 42 MHz</a:t>
            </a:r>
          </a:p>
          <a:p>
            <a:pPr marL="342900" indent="-342900">
              <a:buFont typeface="Arial" panose="020B0604020202020204" pitchFamily="34" charset="0"/>
              <a:buChar char="•"/>
            </a:pPr>
            <a:r>
              <a:rPr lang="en-US" dirty="0">
                <a:latin typeface="Avenir Roman" panose="02000503020000020003" pitchFamily="2" charset="0"/>
              </a:rPr>
              <a:t>Sensor temperature maintained at -10 </a:t>
            </a:r>
            <a:r>
              <a:rPr lang="en-US" dirty="0">
                <a:solidFill>
                  <a:srgbClr val="000000"/>
                </a:solidFill>
                <a:latin typeface="Avenir Roman" panose="02000503020000020003" pitchFamily="2" charset="0"/>
              </a:rPr>
              <a:t>°</a:t>
            </a:r>
            <a:r>
              <a:rPr lang="en-US" dirty="0">
                <a:latin typeface="Avenir Roman" panose="02000503020000020003" pitchFamily="2" charset="0"/>
              </a:rPr>
              <a:t>C, in vacuum with chamber motorized supports to remotely move sensors away from beamline for protection</a:t>
            </a:r>
          </a:p>
          <a:p>
            <a:pPr marL="342900" indent="-342900">
              <a:buFont typeface="Arial" panose="020B0604020202020204" pitchFamily="34" charset="0"/>
              <a:buChar char="•"/>
            </a:pPr>
            <a:r>
              <a:rPr lang="en-US" dirty="0">
                <a:latin typeface="Avenir Roman" panose="02000503020000020003" pitchFamily="2" charset="0"/>
              </a:rPr>
              <a:t>0.5 mm between beam center and detector edge, 10 cm downstream from target</a:t>
            </a:r>
          </a:p>
          <a:p>
            <a:pPr marL="342900" indent="-342900">
              <a:buFont typeface="Arial" panose="020B0604020202020204" pitchFamily="34" charset="0"/>
              <a:buChar char="•"/>
            </a:pPr>
            <a:r>
              <a:rPr lang="en-US" dirty="0">
                <a:latin typeface="Avenir Roman" panose="02000503020000020003" pitchFamily="2" charset="0"/>
              </a:rPr>
              <a:t>low material budget (0.7% X</a:t>
            </a:r>
            <a:r>
              <a:rPr lang="en-US" baseline="-25000" dirty="0">
                <a:latin typeface="Avenir Roman" panose="02000503020000020003" pitchFamily="2" charset="0"/>
              </a:rPr>
              <a:t>0</a:t>
            </a:r>
            <a:r>
              <a:rPr lang="en-US" dirty="0">
                <a:latin typeface="Avenir Roman" panose="02000503020000020003" pitchFamily="2" charset="0"/>
              </a:rPr>
              <a:t> per layer), momentum resolution of ~6%</a:t>
            </a:r>
          </a:p>
        </p:txBody>
      </p:sp>
      <p:sp>
        <p:nvSpPr>
          <p:cNvPr id="58" name="TextBox 57">
            <a:extLst>
              <a:ext uri="{FF2B5EF4-FFF2-40B4-BE49-F238E27FC236}">
                <a16:creationId xmlns:a16="http://schemas.microsoft.com/office/drawing/2014/main" id="{88653155-0BC8-1548-B53D-97DC9A916546}"/>
              </a:ext>
            </a:extLst>
          </p:cNvPr>
          <p:cNvSpPr txBox="1"/>
          <p:nvPr/>
        </p:nvSpPr>
        <p:spPr>
          <a:xfrm>
            <a:off x="4845050" y="17665700"/>
            <a:ext cx="4282529"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Silicon Sensor and Readout Chip</a:t>
            </a:r>
          </a:p>
        </p:txBody>
      </p:sp>
      <p:pic>
        <p:nvPicPr>
          <p:cNvPr id="5" name="Picture 4" descr="HPS2017_groupphoto.jpg"/>
          <p:cNvPicPr>
            <a:picLocks noChangeAspect="1"/>
          </p:cNvPicPr>
          <p:nvPr/>
        </p:nvPicPr>
        <p:blipFill rotWithShape="1">
          <a:blip r:embed="rId3" cstate="print">
            <a:extLst>
              <a:ext uri="{28A0092B-C50C-407E-A947-70E740481C1C}">
                <a14:useLocalDpi xmlns:a14="http://schemas.microsoft.com/office/drawing/2010/main" val="0"/>
              </a:ext>
            </a:extLst>
          </a:blip>
          <a:srcRect t="9103" b="26371"/>
          <a:stretch/>
        </p:blipFill>
        <p:spPr>
          <a:xfrm>
            <a:off x="5410888" y="31546556"/>
            <a:ext cx="14737756" cy="7936278"/>
          </a:xfrm>
          <a:prstGeom prst="rect">
            <a:avLst/>
          </a:prstGeom>
        </p:spPr>
      </p:pic>
      <p:pic>
        <p:nvPicPr>
          <p:cNvPr id="6" name="Picture 5" descr="IMG_3264.JPG"/>
          <p:cNvPicPr>
            <a:picLocks noChangeAspect="1"/>
          </p:cNvPicPr>
          <p:nvPr/>
        </p:nvPicPr>
        <p:blipFill rotWithShape="1">
          <a:blip r:embed="rId4">
            <a:extLst>
              <a:ext uri="{28A0092B-C50C-407E-A947-70E740481C1C}">
                <a14:useLocalDpi xmlns:a14="http://schemas.microsoft.com/office/drawing/2010/main" val="0"/>
              </a:ext>
            </a:extLst>
          </a:blip>
          <a:srcRect l="4205" t="7540" r="690" b="-3"/>
          <a:stretch/>
        </p:blipFill>
        <p:spPr>
          <a:xfrm>
            <a:off x="6921468" y="21309842"/>
            <a:ext cx="12573000" cy="9594260"/>
          </a:xfrm>
          <a:prstGeom prst="rect">
            <a:avLst/>
          </a:prstGeom>
        </p:spPr>
      </p:pic>
      <p:pic>
        <p:nvPicPr>
          <p:cNvPr id="8" name="Picture 7" descr="IMG_5376.JPG"/>
          <p:cNvPicPr>
            <a:picLocks noChangeAspect="1"/>
          </p:cNvPicPr>
          <p:nvPr/>
        </p:nvPicPr>
        <p:blipFill rotWithShape="1">
          <a:blip r:embed="rId5">
            <a:extLst>
              <a:ext uri="{28A0092B-C50C-407E-A947-70E740481C1C}">
                <a14:useLocalDpi xmlns:a14="http://schemas.microsoft.com/office/drawing/2010/main" val="0"/>
              </a:ext>
            </a:extLst>
          </a:blip>
          <a:srcRect l="7663" r="5474"/>
          <a:stretch/>
        </p:blipFill>
        <p:spPr>
          <a:xfrm>
            <a:off x="194037" y="31536297"/>
            <a:ext cx="5112399" cy="5016744"/>
          </a:xfrm>
          <a:prstGeom prst="rect">
            <a:avLst/>
          </a:prstGeom>
        </p:spPr>
      </p:pic>
      <p:pic>
        <p:nvPicPr>
          <p:cNvPr id="9" name="Picture 8" descr="IMAG1523.jpg"/>
          <p:cNvPicPr>
            <a:picLocks noChangeAspect="1"/>
          </p:cNvPicPr>
          <p:nvPr/>
        </p:nvPicPr>
        <p:blipFill rotWithShape="1">
          <a:blip r:embed="rId6">
            <a:extLst>
              <a:ext uri="{28A0092B-C50C-407E-A947-70E740481C1C}">
                <a14:useLocalDpi xmlns:a14="http://schemas.microsoft.com/office/drawing/2010/main" val="0"/>
              </a:ext>
            </a:extLst>
          </a:blip>
          <a:srcRect l="3631" r="34335"/>
          <a:stretch/>
        </p:blipFill>
        <p:spPr>
          <a:xfrm>
            <a:off x="170175" y="37236908"/>
            <a:ext cx="5136261" cy="4984097"/>
          </a:xfrm>
          <a:prstGeom prst="rect">
            <a:avLst/>
          </a:prstGeom>
        </p:spPr>
      </p:pic>
      <p:pic>
        <p:nvPicPr>
          <p:cNvPr id="12" name="Picture 11" descr="IMG_534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63305" y="26225982"/>
            <a:ext cx="5703344" cy="4648200"/>
          </a:xfrm>
          <a:prstGeom prst="rect">
            <a:avLst/>
          </a:prstGeom>
        </p:spPr>
      </p:pic>
      <p:pic>
        <p:nvPicPr>
          <p:cNvPr id="13" name="Picture 12" descr="5772_545_3D.png"/>
          <p:cNvPicPr>
            <a:picLocks noChangeAspect="1"/>
          </p:cNvPicPr>
          <p:nvPr/>
        </p:nvPicPr>
        <p:blipFill rotWithShape="1">
          <a:blip r:embed="rId8">
            <a:alphaModFix/>
            <a:extLst>
              <a:ext uri="{BEBA8EAE-BF5A-486C-A8C5-ECC9F3942E4B}">
                <a14:imgProps xmlns:a14="http://schemas.microsoft.com/office/drawing/2010/main">
                  <a14:imgLayer r:embed="rId9">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11988" t="5572" r="6472" b="15115"/>
          <a:stretch/>
        </p:blipFill>
        <p:spPr>
          <a:xfrm>
            <a:off x="19965905" y="10346374"/>
            <a:ext cx="10081973" cy="4778619"/>
          </a:xfrm>
          <a:prstGeom prst="rect">
            <a:avLst/>
          </a:prstGeom>
        </p:spPr>
      </p:pic>
      <p:pic>
        <p:nvPicPr>
          <p:cNvPr id="14" name="Picture 13" descr="2014-07-09 18.36.33.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1128483" y="20464232"/>
            <a:ext cx="4852158" cy="6543376"/>
          </a:xfrm>
          <a:prstGeom prst="rect">
            <a:avLst/>
          </a:prstGeom>
        </p:spPr>
      </p:pic>
      <p:pic>
        <p:nvPicPr>
          <p:cNvPr id="15" name="Picture 14" descr="2014-05-28 09.41.38.jpg"/>
          <p:cNvPicPr>
            <a:picLocks noChangeAspect="1"/>
          </p:cNvPicPr>
          <p:nvPr/>
        </p:nvPicPr>
        <p:blipFill rotWithShape="1">
          <a:blip r:embed="rId11">
            <a:extLst>
              <a:ext uri="{28A0092B-C50C-407E-A947-70E740481C1C}">
                <a14:useLocalDpi xmlns:a14="http://schemas.microsoft.com/office/drawing/2010/main" val="0"/>
              </a:ext>
            </a:extLst>
          </a:blip>
          <a:srcRect l="22071" t="11739" r="17074" b="34315"/>
          <a:stretch/>
        </p:blipFill>
        <p:spPr>
          <a:xfrm>
            <a:off x="425450" y="21399501"/>
            <a:ext cx="1740596" cy="2057399"/>
          </a:xfrm>
          <a:prstGeom prst="rect">
            <a:avLst/>
          </a:prstGeom>
          <a:ln>
            <a:solidFill>
              <a:schemeClr val="bg1"/>
            </a:solidFill>
          </a:ln>
        </p:spPr>
      </p:pic>
      <p:pic>
        <p:nvPicPr>
          <p:cNvPr id="16" name="Picture 15" descr="10524360_10152383698733025_3029479718730324650_n.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6218" y="26225500"/>
            <a:ext cx="6560032" cy="4678602"/>
          </a:xfrm>
          <a:prstGeom prst="rect">
            <a:avLst/>
          </a:prstGeom>
        </p:spPr>
      </p:pic>
      <p:pic>
        <p:nvPicPr>
          <p:cNvPr id="17" name="Picture 16" descr="Svtp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9250" y="10606532"/>
            <a:ext cx="6500988" cy="3748070"/>
          </a:xfrm>
          <a:prstGeom prst="rect">
            <a:avLst/>
          </a:prstGeom>
        </p:spPr>
      </p:pic>
      <p:pic>
        <p:nvPicPr>
          <p:cNvPr id="19" name="Picture 18" descr="Hps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29604" y="248316"/>
            <a:ext cx="7166962" cy="3583481"/>
          </a:xfrm>
          <a:prstGeom prst="rect">
            <a:avLst/>
          </a:prstGeom>
        </p:spPr>
      </p:pic>
      <p:sp>
        <p:nvSpPr>
          <p:cNvPr id="82" name="TextBox 81">
            <a:extLst>
              <a:ext uri="{FF2B5EF4-FFF2-40B4-BE49-F238E27FC236}">
                <a16:creationId xmlns:a16="http://schemas.microsoft.com/office/drawing/2014/main" id="{8B1F8FAE-8D11-AB4A-B966-6014A0C7D1D7}"/>
              </a:ext>
            </a:extLst>
          </p:cNvPr>
          <p:cNvSpPr txBox="1"/>
          <p:nvPr/>
        </p:nvSpPr>
        <p:spPr>
          <a:xfrm>
            <a:off x="170999" y="36572493"/>
            <a:ext cx="5100093"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SVT assembled and ready for installation.</a:t>
            </a:r>
          </a:p>
        </p:txBody>
      </p:sp>
      <p:pic>
        <p:nvPicPr>
          <p:cNvPr id="83" name="Picture 82" descr="Screen Shot 2015-06-18 at 12.23.48.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78650" y="10579100"/>
            <a:ext cx="6988886" cy="3775502"/>
          </a:xfrm>
          <a:prstGeom prst="rect">
            <a:avLst/>
          </a:prstGeom>
        </p:spPr>
      </p:pic>
      <p:grpSp>
        <p:nvGrpSpPr>
          <p:cNvPr id="124" name="Group 123">
            <a:extLst>
              <a:ext uri="{FF2B5EF4-FFF2-40B4-BE49-F238E27FC236}">
                <a16:creationId xmlns:a16="http://schemas.microsoft.com/office/drawing/2014/main" id="{E85B806C-2204-AB42-A545-7279213779B8}"/>
              </a:ext>
            </a:extLst>
          </p:cNvPr>
          <p:cNvGrpSpPr/>
          <p:nvPr/>
        </p:nvGrpSpPr>
        <p:grpSpPr>
          <a:xfrm>
            <a:off x="5410027" y="40195229"/>
            <a:ext cx="14738618" cy="2492629"/>
            <a:chOff x="273049" y="7134116"/>
            <a:chExt cx="9317959" cy="1768584"/>
          </a:xfrm>
        </p:grpSpPr>
        <p:sp>
          <p:nvSpPr>
            <p:cNvPr id="128" name="Freeform 3">
              <a:extLst>
                <a:ext uri="{FF2B5EF4-FFF2-40B4-BE49-F238E27FC236}">
                  <a16:creationId xmlns:a16="http://schemas.microsoft.com/office/drawing/2014/main" id="{62184687-BC39-FF40-96EF-E6D790D71A6C}"/>
                </a:ext>
              </a:extLst>
            </p:cNvPr>
            <p:cNvSpPr/>
            <p:nvPr/>
          </p:nvSpPr>
          <p:spPr>
            <a:xfrm>
              <a:off x="273049" y="7134116"/>
              <a:ext cx="9317958" cy="59472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132" name="Rectangle 131">
              <a:extLst>
                <a:ext uri="{FF2B5EF4-FFF2-40B4-BE49-F238E27FC236}">
                  <a16:creationId xmlns:a16="http://schemas.microsoft.com/office/drawing/2014/main" id="{782D6FF9-7AE5-8244-867C-7E3F25D5E396}"/>
                </a:ext>
              </a:extLst>
            </p:cNvPr>
            <p:cNvSpPr/>
            <p:nvPr/>
          </p:nvSpPr>
          <p:spPr>
            <a:xfrm>
              <a:off x="273050" y="7793113"/>
              <a:ext cx="9317958" cy="110958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182880" rIns="0" rtlCol="0" anchor="ctr"/>
            <a:lstStyle/>
            <a:p>
              <a:pPr marL="457200" indent="-457200" algn="just">
                <a:buFont typeface="Arial" panose="020B0604020202020204" pitchFamily="34" charset="0"/>
                <a:buChar char="•"/>
              </a:pPr>
              <a:r>
                <a:rPr lang="en-US" sz="2000" dirty="0">
                  <a:solidFill>
                    <a:schemeClr val="tx1"/>
                  </a:solidFill>
                  <a:latin typeface="Avenir Roman" panose="02000503020000020003" pitchFamily="2" charset="0"/>
                </a:rPr>
                <a:t>Jefferson Lab, Newport News, VA, USA</a:t>
              </a:r>
            </a:p>
            <a:p>
              <a:pPr marL="457200" indent="-457200" algn="just">
                <a:buFont typeface="Arial" panose="020B0604020202020204" pitchFamily="34" charset="0"/>
                <a:buChar char="•"/>
              </a:pPr>
              <a:r>
                <a:rPr lang="en-US" sz="2000" dirty="0" err="1">
                  <a:solidFill>
                    <a:schemeClr val="tx1"/>
                  </a:solidFill>
                  <a:latin typeface="Avenir Roman" panose="02000503020000020003" pitchFamily="2" charset="0"/>
                </a:rPr>
                <a:t>Standord</a:t>
              </a:r>
              <a:r>
                <a:rPr lang="en-US" sz="2000" dirty="0">
                  <a:solidFill>
                    <a:schemeClr val="tx1"/>
                  </a:solidFill>
                  <a:latin typeface="Avenir Roman" panose="02000503020000020003" pitchFamily="2" charset="0"/>
                </a:rPr>
                <a:t> Linear Accelerator Center, CA, USA</a:t>
              </a:r>
            </a:p>
            <a:p>
              <a:pPr marL="457200" indent="-457200" algn="just">
                <a:buFont typeface="Arial" panose="020B0604020202020204" pitchFamily="34" charset="0"/>
                <a:buChar char="•"/>
              </a:pPr>
              <a:r>
                <a:rPr lang="en-US" sz="2000" dirty="0" err="1">
                  <a:solidFill>
                    <a:schemeClr val="tx1"/>
                  </a:solidFill>
                  <a:latin typeface="Avenir Roman" panose="02000503020000020003" pitchFamily="2" charset="0"/>
                </a:rPr>
                <a:t>Institut</a:t>
              </a:r>
              <a:r>
                <a:rPr lang="en-US" sz="2000" dirty="0">
                  <a:solidFill>
                    <a:schemeClr val="tx1"/>
                  </a:solidFill>
                  <a:latin typeface="Avenir Roman" panose="02000503020000020003" pitchFamily="2" charset="0"/>
                </a:rPr>
                <a:t> de Physique </a:t>
              </a:r>
              <a:r>
                <a:rPr lang="en-US" sz="2000" dirty="0" err="1">
                  <a:solidFill>
                    <a:schemeClr val="tx1"/>
                  </a:solidFill>
                  <a:latin typeface="Avenir Roman" panose="02000503020000020003" pitchFamily="2" charset="0"/>
                </a:rPr>
                <a:t>Nucléaire</a:t>
              </a:r>
              <a:r>
                <a:rPr lang="en-US" sz="2000" dirty="0">
                  <a:solidFill>
                    <a:schemeClr val="tx1"/>
                  </a:solidFill>
                  <a:latin typeface="Avenir Roman" panose="02000503020000020003" pitchFamily="2" charset="0"/>
                </a:rPr>
                <a:t> d'Orsay,</a:t>
              </a:r>
            </a:p>
            <a:p>
              <a:pPr algn="just"/>
              <a:r>
                <a:rPr lang="en-US" sz="2000" dirty="0">
                  <a:solidFill>
                    <a:schemeClr val="tx1"/>
                  </a:solidFill>
                  <a:latin typeface="Avenir Roman" panose="02000503020000020003" pitchFamily="2" charset="0"/>
                </a:rPr>
                <a:t>       Orsay, France</a:t>
              </a:r>
            </a:p>
          </p:txBody>
        </p:sp>
      </p:grpSp>
      <p:pic>
        <p:nvPicPr>
          <p:cNvPr id="20" name="Picture 19" descr="Screen Shot 2018-04-30 at 2.43.44 P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51649" y="21309841"/>
            <a:ext cx="5714999" cy="4852158"/>
          </a:xfrm>
          <a:prstGeom prst="rect">
            <a:avLst/>
          </a:prstGeom>
        </p:spPr>
      </p:pic>
      <p:pic>
        <p:nvPicPr>
          <p:cNvPr id="4" name="Picture 3" descr="Screen Shot 2018-05-08 at 7.53.46 A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45050" y="16065500"/>
            <a:ext cx="4323761" cy="1619323"/>
          </a:xfrm>
          <a:prstGeom prst="rect">
            <a:avLst/>
          </a:prstGeom>
        </p:spPr>
      </p:pic>
      <p:pic>
        <p:nvPicPr>
          <p:cNvPr id="10" name="Picture 9"/>
          <p:cNvPicPr>
            <a:picLocks noChangeAspect="1"/>
          </p:cNvPicPr>
          <p:nvPr/>
        </p:nvPicPr>
        <p:blipFill rotWithShape="1">
          <a:blip r:embed="rId18">
            <a:extLst>
              <a:ext uri="{28A0092B-C50C-407E-A947-70E740481C1C}">
                <a14:useLocalDpi xmlns:a14="http://schemas.microsoft.com/office/drawing/2010/main" val="0"/>
              </a:ext>
            </a:extLst>
          </a:blip>
          <a:srcRect l="6112" t="2525" r="1970" b="20009"/>
          <a:stretch/>
        </p:blipFill>
        <p:spPr>
          <a:xfrm>
            <a:off x="14714448" y="15357026"/>
            <a:ext cx="6253250" cy="3555887"/>
          </a:xfrm>
          <a:prstGeom prst="rect">
            <a:avLst/>
          </a:prstGeom>
        </p:spPr>
      </p:pic>
      <p:grpSp>
        <p:nvGrpSpPr>
          <p:cNvPr id="56" name="Group 55">
            <a:extLst>
              <a:ext uri="{FF2B5EF4-FFF2-40B4-BE49-F238E27FC236}">
                <a16:creationId xmlns:a16="http://schemas.microsoft.com/office/drawing/2014/main" id="{D488493F-60DF-A14E-A701-5400B03EAA9A}"/>
              </a:ext>
            </a:extLst>
          </p:cNvPr>
          <p:cNvGrpSpPr/>
          <p:nvPr/>
        </p:nvGrpSpPr>
        <p:grpSpPr>
          <a:xfrm>
            <a:off x="425450" y="316736"/>
            <a:ext cx="4343401" cy="3578267"/>
            <a:chOff x="196851" y="57676"/>
            <a:chExt cx="4343401" cy="3578267"/>
          </a:xfrm>
        </p:grpSpPr>
        <p:pic>
          <p:nvPicPr>
            <p:cNvPr id="57" name="Picture 3">
              <a:extLst>
                <a:ext uri="{FF2B5EF4-FFF2-40B4-BE49-F238E27FC236}">
                  <a16:creationId xmlns:a16="http://schemas.microsoft.com/office/drawing/2014/main" id="{5947D6CC-DE25-C540-A950-653C53B00560}"/>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59" name="Picture 58">
              <a:extLst>
                <a:ext uri="{FF2B5EF4-FFF2-40B4-BE49-F238E27FC236}">
                  <a16:creationId xmlns:a16="http://schemas.microsoft.com/office/drawing/2014/main" id="{F75DEBDF-9993-3D43-B2D8-12C2528F37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sp>
        <p:nvSpPr>
          <p:cNvPr id="60" name="TextBox 59">
            <a:extLst>
              <a:ext uri="{FF2B5EF4-FFF2-40B4-BE49-F238E27FC236}">
                <a16:creationId xmlns:a16="http://schemas.microsoft.com/office/drawing/2014/main" id="{AE89A576-3B7A-4743-A7E7-87366BE9C3CE}"/>
              </a:ext>
            </a:extLst>
          </p:cNvPr>
          <p:cNvSpPr txBox="1"/>
          <p:nvPr/>
        </p:nvSpPr>
        <p:spPr>
          <a:xfrm>
            <a:off x="14673966" y="9464602"/>
            <a:ext cx="15373912" cy="692497"/>
          </a:xfrm>
          <a:prstGeom prst="rect">
            <a:avLst/>
          </a:prstGeom>
          <a:noFill/>
          <a:ln>
            <a:solidFill>
              <a:schemeClr val="accent1">
                <a:shade val="50000"/>
              </a:schemeClr>
            </a:solidFill>
          </a:ln>
        </p:spPr>
        <p:txBody>
          <a:bodyPr wrap="square" tIns="91440" rtlCol="0">
            <a:spAutoFit/>
          </a:bodyPr>
          <a:lstStyle/>
          <a:p>
            <a:pPr algn="just"/>
            <a:r>
              <a:rPr lang="en-US" dirty="0">
                <a:solidFill>
                  <a:srgbClr val="000000"/>
                </a:solidFill>
                <a:latin typeface="Avenir Roman" panose="02000503020000020003" pitchFamily="2" charset="0"/>
              </a:rPr>
              <a:t>The complete HPS system is installed behind and at the end of the Hall-B beamline, in a dangerous radiation area. A hypothetical heavy photon decaying into an electron positron pair is shown as a representation, but below is a real pair measured in 2015.  </a:t>
            </a:r>
          </a:p>
        </p:txBody>
      </p:sp>
      <p:pic>
        <p:nvPicPr>
          <p:cNvPr id="23" name="Picture 22">
            <a:extLst>
              <a:ext uri="{FF2B5EF4-FFF2-40B4-BE49-F238E27FC236}">
                <a16:creationId xmlns:a16="http://schemas.microsoft.com/office/drawing/2014/main" id="{70C9D906-5359-434D-947D-B7A793286914}"/>
              </a:ext>
            </a:extLst>
          </p:cNvPr>
          <p:cNvPicPr>
            <a:picLocks noChangeAspect="1"/>
          </p:cNvPicPr>
          <p:nvPr/>
        </p:nvPicPr>
        <p:blipFill>
          <a:blip r:embed="rId21"/>
          <a:stretch>
            <a:fillRect/>
          </a:stretch>
        </p:blipFill>
        <p:spPr>
          <a:xfrm>
            <a:off x="14673965" y="5186507"/>
            <a:ext cx="8535285" cy="4222677"/>
          </a:xfrm>
          <a:prstGeom prst="rect">
            <a:avLst/>
          </a:prstGeom>
        </p:spPr>
      </p:pic>
      <p:sp>
        <p:nvSpPr>
          <p:cNvPr id="146" name="TextBox 145">
            <a:extLst>
              <a:ext uri="{FF2B5EF4-FFF2-40B4-BE49-F238E27FC236}">
                <a16:creationId xmlns:a16="http://schemas.microsoft.com/office/drawing/2014/main" id="{A1744FF8-5C9D-F34A-BAC7-FBBAF53635EB}"/>
              </a:ext>
            </a:extLst>
          </p:cNvPr>
          <p:cNvSpPr txBox="1"/>
          <p:nvPr/>
        </p:nvSpPr>
        <p:spPr>
          <a:xfrm>
            <a:off x="5410027" y="39482834"/>
            <a:ext cx="1473861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HPS collaboration met at </a:t>
            </a:r>
            <a:r>
              <a:rPr lang="en-US" dirty="0" err="1">
                <a:latin typeface="Avenir Roman" panose="02000503020000020003" pitchFamily="2" charset="0"/>
              </a:rPr>
              <a:t>JLab</a:t>
            </a:r>
            <a:r>
              <a:rPr lang="en-US" dirty="0">
                <a:latin typeface="Avenir Roman" panose="02000503020000020003" pitchFamily="2" charset="0"/>
              </a:rPr>
              <a:t> in March 2017</a:t>
            </a:r>
          </a:p>
        </p:txBody>
      </p:sp>
      <p:pic>
        <p:nvPicPr>
          <p:cNvPr id="25" name="Picture 24">
            <a:extLst>
              <a:ext uri="{FF2B5EF4-FFF2-40B4-BE49-F238E27FC236}">
                <a16:creationId xmlns:a16="http://schemas.microsoft.com/office/drawing/2014/main" id="{D146C213-40CF-8543-B895-2BFB9A01EB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3334914" y="5075916"/>
            <a:ext cx="6712964" cy="4330700"/>
          </a:xfrm>
          <a:prstGeom prst="rect">
            <a:avLst/>
          </a:prstGeom>
        </p:spPr>
      </p:pic>
      <p:pic>
        <p:nvPicPr>
          <p:cNvPr id="27" name="Picture 26">
            <a:extLst>
              <a:ext uri="{FF2B5EF4-FFF2-40B4-BE49-F238E27FC236}">
                <a16:creationId xmlns:a16="http://schemas.microsoft.com/office/drawing/2014/main" id="{D07D1D88-FC4A-F547-862D-5C5675BBB4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1075650" y="15330166"/>
            <a:ext cx="6423983" cy="4817625"/>
          </a:xfrm>
          <a:prstGeom prst="rect">
            <a:avLst/>
          </a:prstGeom>
        </p:spPr>
      </p:pic>
      <p:sp>
        <p:nvSpPr>
          <p:cNvPr id="145" name="TextBox 144">
            <a:extLst>
              <a:ext uri="{FF2B5EF4-FFF2-40B4-BE49-F238E27FC236}">
                <a16:creationId xmlns:a16="http://schemas.microsoft.com/office/drawing/2014/main" id="{31FB27D1-88E2-DF4D-981C-67530E3FFA2F}"/>
              </a:ext>
            </a:extLst>
          </p:cNvPr>
          <p:cNvSpPr txBox="1"/>
          <p:nvPr/>
        </p:nvSpPr>
        <p:spPr>
          <a:xfrm>
            <a:off x="27400250" y="15330167"/>
            <a:ext cx="2567065" cy="4570482"/>
          </a:xfrm>
          <a:prstGeom prst="rect">
            <a:avLst/>
          </a:prstGeom>
          <a:noFill/>
          <a:ln>
            <a:solidFill>
              <a:schemeClr val="accent1">
                <a:shade val="50000"/>
              </a:schemeClr>
            </a:solidFill>
          </a:ln>
        </p:spPr>
        <p:txBody>
          <a:bodyPr wrap="square" tIns="91440" rtlCol="0">
            <a:spAutoFit/>
          </a:bodyPr>
          <a:lstStyle/>
          <a:p>
            <a:r>
              <a:rPr lang="en-US" dirty="0">
                <a:solidFill>
                  <a:srgbClr val="000000"/>
                </a:solidFill>
                <a:latin typeface="Avenir Roman" panose="02000503020000020003" pitchFamily="2" charset="0"/>
              </a:rPr>
              <a:t>Part of the search for the heavy photon will consist  of a pure bump hunt, like the one on the left. Can you see it?</a:t>
            </a:r>
          </a:p>
          <a:p>
            <a:endParaRPr lang="en-US" dirty="0">
              <a:solidFill>
                <a:srgbClr val="000000"/>
              </a:solidFill>
              <a:latin typeface="Avenir Roman" panose="02000503020000020003" pitchFamily="2" charset="0"/>
            </a:endParaRPr>
          </a:p>
          <a:p>
            <a:r>
              <a:rPr lang="en-US" dirty="0">
                <a:solidFill>
                  <a:srgbClr val="000000"/>
                </a:solidFill>
                <a:latin typeface="Avenir Roman" panose="02000503020000020003" pitchFamily="2" charset="0"/>
              </a:rPr>
              <a:t>Our detector’s resolution and reconstruction algorithms can be absolutely sure that any “bump” is either a real signal or a background/statistical fluctuation.</a:t>
            </a:r>
          </a:p>
        </p:txBody>
      </p:sp>
      <p:sp>
        <p:nvSpPr>
          <p:cNvPr id="18" name="Rectangle 17">
            <a:extLst>
              <a:ext uri="{FF2B5EF4-FFF2-40B4-BE49-F238E27FC236}">
                <a16:creationId xmlns:a16="http://schemas.microsoft.com/office/drawing/2014/main" id="{3DF7A960-C79E-214B-A683-4F2B1851FEB6}"/>
              </a:ext>
            </a:extLst>
          </p:cNvPr>
          <p:cNvSpPr/>
          <p:nvPr/>
        </p:nvSpPr>
        <p:spPr>
          <a:xfrm>
            <a:off x="13184378" y="41482341"/>
            <a:ext cx="6367271" cy="1477328"/>
          </a:xfrm>
          <a:prstGeom prst="rect">
            <a:avLst/>
          </a:prstGeom>
        </p:spPr>
        <p:txBody>
          <a:bodyPr wrap="square">
            <a:spAutoFit/>
          </a:bodyPr>
          <a:lstStyle/>
          <a:p>
            <a:pPr marL="457200" indent="-457200" algn="just">
              <a:buFont typeface="Arial" panose="020B0604020202020204" pitchFamily="34" charset="0"/>
              <a:buChar char="•"/>
            </a:pPr>
            <a:r>
              <a:rPr lang="en-US" dirty="0">
                <a:latin typeface="Avenir Roman" panose="02000503020000020003" pitchFamily="2" charset="0"/>
              </a:rPr>
              <a:t>University of California, Santa Cruz, CA, USA</a:t>
            </a:r>
          </a:p>
          <a:p>
            <a:pPr marL="457200" indent="-457200" algn="just">
              <a:buFont typeface="Arial" panose="020B0604020202020204" pitchFamily="34" charset="0"/>
              <a:buChar char="•"/>
            </a:pPr>
            <a:r>
              <a:rPr lang="en-US" dirty="0">
                <a:latin typeface="Avenir Roman" panose="02000503020000020003" pitchFamily="2" charset="0"/>
              </a:rPr>
              <a:t>Old Dominion University, Norfolk, VA, USA</a:t>
            </a:r>
          </a:p>
          <a:p>
            <a:pPr marL="457200" indent="-457200" algn="just">
              <a:buFont typeface="Arial" panose="020B0604020202020204" pitchFamily="34" charset="0"/>
              <a:buChar char="•"/>
            </a:pPr>
            <a:r>
              <a:rPr lang="en-US" dirty="0" err="1">
                <a:latin typeface="Avenir Roman" panose="02000503020000020003" pitchFamily="2" charset="0"/>
              </a:rPr>
              <a:t>Istituto</a:t>
            </a:r>
            <a:r>
              <a:rPr lang="en-US" dirty="0">
                <a:latin typeface="Avenir Roman" panose="02000503020000020003" pitchFamily="2" charset="0"/>
              </a:rPr>
              <a:t> Nazionale di </a:t>
            </a:r>
            <a:r>
              <a:rPr lang="en-US" dirty="0" err="1">
                <a:latin typeface="Avenir Roman" panose="02000503020000020003" pitchFamily="2" charset="0"/>
              </a:rPr>
              <a:t>Fisica</a:t>
            </a:r>
            <a:r>
              <a:rPr lang="en-US" dirty="0">
                <a:latin typeface="Avenir Roman" panose="02000503020000020003" pitchFamily="2" charset="0"/>
              </a:rPr>
              <a:t> </a:t>
            </a:r>
            <a:r>
              <a:rPr lang="en-US" dirty="0" err="1">
                <a:latin typeface="Avenir Roman" panose="02000503020000020003" pitchFamily="2" charset="0"/>
              </a:rPr>
              <a:t>Nucleare</a:t>
            </a:r>
            <a:r>
              <a:rPr lang="en-US" dirty="0">
                <a:latin typeface="Avenir Roman" panose="02000503020000020003" pitchFamily="2" charset="0"/>
              </a:rPr>
              <a:t>, </a:t>
            </a:r>
          </a:p>
          <a:p>
            <a:pPr algn="just"/>
            <a:r>
              <a:rPr lang="en-US" dirty="0">
                <a:latin typeface="Avenir Roman" panose="02000503020000020003" pitchFamily="2" charset="0"/>
              </a:rPr>
              <a:t>       Genova, Italy</a:t>
            </a:r>
          </a:p>
          <a:p>
            <a:pPr algn="just"/>
            <a:endParaRPr lang="en-US" dirty="0">
              <a:latin typeface="Avenir Roman" panose="02000503020000020003" pitchFamily="2" charset="0"/>
            </a:endParaRPr>
          </a:p>
        </p:txBody>
      </p:sp>
      <p:pic>
        <p:nvPicPr>
          <p:cNvPr id="62" name="Picture 2">
            <a:extLst>
              <a:ext uri="{FF2B5EF4-FFF2-40B4-BE49-F238E27FC236}">
                <a16:creationId xmlns:a16="http://schemas.microsoft.com/office/drawing/2014/main" id="{2C125A03-474E-F943-AE35-3A606983E0A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1718" r="1315"/>
          <a:stretch/>
        </p:blipFill>
        <p:spPr bwMode="auto">
          <a:xfrm>
            <a:off x="20484091" y="31600021"/>
            <a:ext cx="9563788" cy="94094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3" name="TextBox 62">
            <a:extLst>
              <a:ext uri="{FF2B5EF4-FFF2-40B4-BE49-F238E27FC236}">
                <a16:creationId xmlns:a16="http://schemas.microsoft.com/office/drawing/2014/main" id="{4B43B84D-9175-2E4C-B4AC-D1FD0334C42E}"/>
              </a:ext>
            </a:extLst>
          </p:cNvPr>
          <p:cNvSpPr txBox="1"/>
          <p:nvPr/>
        </p:nvSpPr>
        <p:spPr>
          <a:xfrm>
            <a:off x="20484091" y="41010476"/>
            <a:ext cx="9568613" cy="1677382"/>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Search for </a:t>
            </a:r>
            <a:r>
              <a:rPr lang="en-US" sz="2000" b="1" dirty="0">
                <a:latin typeface="Avenir Roman" panose="02000503020000020003" pitchFamily="2" charset="0"/>
              </a:rPr>
              <a:t>Heavy Photons in Hall-B at Jefferson Lab. </a:t>
            </a:r>
            <a:r>
              <a:rPr lang="en-US" sz="2000" dirty="0">
                <a:latin typeface="Avenir Roman" panose="02000503020000020003" pitchFamily="2" charset="0"/>
              </a:rPr>
              <a:t>The HPS (Heavy Photon Search) experiments will search for dark matter in uncharted territories, where no one has looked before. The graph shows the sensitivity of the HPS experiment to a heavy photon in terms of its mass and how strongly it interacts with normal matter.</a:t>
            </a:r>
            <a:endParaRPr lang="en-US" sz="2000" b="1" dirty="0">
              <a:latin typeface="Avenir Roman" panose="02000503020000020003"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2147</TotalTime>
  <Words>931</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297</cp:revision>
  <cp:lastPrinted>2018-04-25T20:58:51Z</cp:lastPrinted>
  <dcterms:created xsi:type="dcterms:W3CDTF">2006-08-16T00:00:00Z</dcterms:created>
  <dcterms:modified xsi:type="dcterms:W3CDTF">2018-05-09T17:46:38Z</dcterms:modified>
</cp:coreProperties>
</file>